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Galdeano"/>
      <p:regular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Galdeano-regular.fntdata"/><Relationship Id="rId21" Type="http://schemas.openxmlformats.org/officeDocument/2006/relationships/slide" Target="slides/slide16.xml"/><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605364" y="5853056"/>
            <a:ext cx="164583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2800" u="none" cap="none" strike="noStrike">
                <a:solidFill>
                  <a:srgbClr val="0A253E"/>
                </a:solidFill>
                <a:latin typeface="Galdeano"/>
                <a:ea typeface="Galdeano"/>
                <a:cs typeface="Galdeano"/>
                <a:sym typeface="Galdeano"/>
              </a:rPr>
              <a:t>PBY3101</a:t>
            </a:r>
            <a:endParaRPr b="1" sz="2800">
              <a:solidFill>
                <a:srgbClr val="0A253E"/>
              </a:solidFill>
              <a:latin typeface="Galdeano"/>
              <a:ea typeface="Galdeano"/>
              <a:cs typeface="Galdeano"/>
              <a:sym typeface="Galdeano"/>
            </a:endParaRPr>
          </a:p>
        </p:txBody>
      </p:sp>
      <p:sp>
        <p:nvSpPr>
          <p:cNvPr id="153" name="Google Shape;153;p25"/>
          <p:cNvSpPr/>
          <p:nvPr/>
        </p:nvSpPr>
        <p:spPr>
          <a:xfrm>
            <a:off x="848096" y="3242371"/>
            <a:ext cx="2723492"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800">
                <a:solidFill>
                  <a:srgbClr val="0A253E"/>
                </a:solidFill>
                <a:latin typeface="Galdeano"/>
                <a:ea typeface="Galdeano"/>
                <a:cs typeface="Galdeano"/>
                <a:sym typeface="Galdeano"/>
              </a:rPr>
              <a:t>Expresiones y sentencias CASE</a:t>
            </a:r>
            <a:endParaRPr b="1" sz="2800">
              <a:solidFill>
                <a:srgbClr val="0A253E"/>
              </a:solidFill>
              <a:latin typeface="Galdeano"/>
              <a:ea typeface="Galdeano"/>
              <a:cs typeface="Galdeano"/>
              <a:sym typeface="Galdeano"/>
            </a:endParaRPr>
          </a:p>
        </p:txBody>
      </p:sp>
      <p:sp>
        <p:nvSpPr>
          <p:cNvPr id="154" name="Google Shape;154;p25"/>
          <p:cNvSpPr/>
          <p:nvPr/>
        </p:nvSpPr>
        <p:spPr>
          <a:xfrm>
            <a:off x="1046216" y="6376276"/>
            <a:ext cx="312954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7F7F7F"/>
                </a:solidFill>
                <a:latin typeface="Galdeano"/>
                <a:ea typeface="Galdeano"/>
                <a:cs typeface="Galdeano"/>
                <a:sym typeface="Galdeano"/>
              </a:rPr>
              <a:t>Primer Semestre 2018</a:t>
            </a:r>
            <a:endParaRPr sz="1800">
              <a:solidFill>
                <a:srgbClr val="7F7F7F"/>
              </a:solidFill>
              <a:latin typeface="Galdeano"/>
              <a:ea typeface="Galdeano"/>
              <a:cs typeface="Galdeano"/>
              <a:sym typeface="Galdea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533400" y="1472783"/>
            <a:ext cx="3048000" cy="45719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el ejemplo, el bloque obtiene el salario promedio entre todos los empleados. La sentencia CASE evalúa el valor del salario promedio obtenido para actualizar el salario a los empleados que corresponda según la condición dada. </a:t>
            </a:r>
            <a:endParaRPr sz="2400">
              <a:solidFill>
                <a:srgbClr val="0F243E"/>
              </a:solidFill>
            </a:endParaRPr>
          </a:p>
        </p:txBody>
      </p:sp>
      <p:sp>
        <p:nvSpPr>
          <p:cNvPr id="217" name="Google Shape;217;p34"/>
          <p:cNvSpPr/>
          <p:nvPr/>
        </p:nvSpPr>
        <p:spPr>
          <a:xfrm>
            <a:off x="3784600" y="1524000"/>
            <a:ext cx="25033573"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8" name="Google Shape;218;p34"/>
          <p:cNvPicPr preferRelativeResize="0"/>
          <p:nvPr/>
        </p:nvPicPr>
        <p:blipFill rotWithShape="1">
          <a:blip r:embed="rId3">
            <a:alphaModFix/>
          </a:blip>
          <a:srcRect b="0" l="0" r="0" t="0"/>
          <a:stretch/>
        </p:blipFill>
        <p:spPr>
          <a:xfrm>
            <a:off x="3784600" y="2044908"/>
            <a:ext cx="4978400" cy="3427751"/>
          </a:xfrm>
          <a:prstGeom prst="rect">
            <a:avLst/>
          </a:prstGeom>
          <a:noFill/>
          <a:ln>
            <a:noFill/>
          </a:ln>
        </p:spPr>
      </p:pic>
      <p:sp>
        <p:nvSpPr>
          <p:cNvPr id="219" name="Google Shape;219;p34"/>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p:nvPr/>
        </p:nvSpPr>
        <p:spPr>
          <a:xfrm>
            <a:off x="3606800" y="1879599"/>
            <a:ext cx="2886783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25" name="Google Shape;225;p35"/>
          <p:cNvPicPr preferRelativeResize="0"/>
          <p:nvPr/>
        </p:nvPicPr>
        <p:blipFill rotWithShape="1">
          <a:blip r:embed="rId3">
            <a:alphaModFix/>
          </a:blip>
          <a:srcRect b="0" l="0" r="0" t="0"/>
          <a:stretch/>
        </p:blipFill>
        <p:spPr>
          <a:xfrm>
            <a:off x="1020417" y="1104494"/>
            <a:ext cx="7394714" cy="5194633"/>
          </a:xfrm>
          <a:prstGeom prst="rect">
            <a:avLst/>
          </a:prstGeom>
          <a:noFill/>
          <a:ln>
            <a:noFill/>
          </a:ln>
        </p:spPr>
      </p:pic>
      <p:sp>
        <p:nvSpPr>
          <p:cNvPr id="226" name="Google Shape;226;p35"/>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idx="1" type="body"/>
          </p:nvPr>
        </p:nvSpPr>
        <p:spPr>
          <a:xfrm>
            <a:off x="584200" y="1143001"/>
            <a:ext cx="8077200" cy="1981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400"/>
              <a:buNone/>
            </a:pPr>
            <a:r>
              <a:rPr b="1" lang="es-MX" sz="2400">
                <a:solidFill>
                  <a:srgbClr val="17365D"/>
                </a:solidFill>
              </a:rPr>
              <a:t>Manejo de Valores Nulos</a:t>
            </a:r>
            <a:endParaRPr sz="2400">
              <a:solidFill>
                <a:srgbClr val="17365D"/>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En el bloque PL/SQL, </a:t>
            </a:r>
            <a:r>
              <a:rPr b="1" lang="es-MX" sz="2400">
                <a:solidFill>
                  <a:srgbClr val="0F243E"/>
                </a:solidFill>
              </a:rPr>
              <a:t>la </a:t>
            </a:r>
            <a:r>
              <a:rPr b="1" lang="es-MX" sz="2400">
                <a:solidFill>
                  <a:srgbClr val="17365D"/>
                </a:solidFill>
              </a:rPr>
              <a:t>condición de comparación entre las variables x e y retorna NULL no TRUE</a:t>
            </a:r>
            <a:r>
              <a:rPr lang="es-MX" sz="2400">
                <a:solidFill>
                  <a:srgbClr val="0F243E"/>
                </a:solidFill>
              </a:rPr>
              <a:t>, por lo tanto, las secuencias de sentencias después del THEN no serán ejecutadas, se ejecutarán las sentencias después del ELSE.</a:t>
            </a:r>
            <a:r>
              <a:rPr lang="es-MX" sz="2400"/>
              <a:t> </a:t>
            </a:r>
            <a:endParaRPr sz="2400"/>
          </a:p>
        </p:txBody>
      </p:sp>
      <p:sp>
        <p:nvSpPr>
          <p:cNvPr id="232" name="Google Shape;232;p36"/>
          <p:cNvSpPr/>
          <p:nvPr/>
        </p:nvSpPr>
        <p:spPr>
          <a:xfrm>
            <a:off x="1879600" y="3124200"/>
            <a:ext cx="3494048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33" name="Google Shape;233;p36"/>
          <p:cNvPicPr preferRelativeResize="0"/>
          <p:nvPr/>
        </p:nvPicPr>
        <p:blipFill rotWithShape="1">
          <a:blip r:embed="rId3">
            <a:alphaModFix/>
          </a:blip>
          <a:srcRect b="0" l="0" r="0" t="0"/>
          <a:stretch/>
        </p:blipFill>
        <p:spPr>
          <a:xfrm>
            <a:off x="1879600" y="3124201"/>
            <a:ext cx="5969000" cy="3154350"/>
          </a:xfrm>
          <a:prstGeom prst="rect">
            <a:avLst/>
          </a:prstGeom>
          <a:noFill/>
          <a:ln>
            <a:noFill/>
          </a:ln>
        </p:spPr>
      </p:pic>
      <p:sp>
        <p:nvSpPr>
          <p:cNvPr id="234" name="Google Shape;234;p36"/>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idx="1" type="body"/>
          </p:nvPr>
        </p:nvSpPr>
        <p:spPr>
          <a:xfrm>
            <a:off x="584200" y="1219201"/>
            <a:ext cx="8229600" cy="2057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MX" sz="2400">
                <a:solidFill>
                  <a:srgbClr val="17365D"/>
                </a:solidFill>
              </a:rPr>
              <a:t>Manejo de Valores Nulos</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En la condición del bloque PL/SQL se pregunta si los valores de las variables son Nulos o no. Como ambas variables han sido inicializadas NULAS la sentencia que se ejecutará es la que se especifica a continuación de la instrucción THEN del ELSIF.</a:t>
            </a:r>
            <a:endParaRPr sz="2400">
              <a:solidFill>
                <a:srgbClr val="0F243E"/>
              </a:solidFill>
            </a:endParaRPr>
          </a:p>
        </p:txBody>
      </p:sp>
      <p:sp>
        <p:nvSpPr>
          <p:cNvPr id="240" name="Google Shape;240;p37"/>
          <p:cNvSpPr/>
          <p:nvPr/>
        </p:nvSpPr>
        <p:spPr>
          <a:xfrm>
            <a:off x="1447800" y="3276601"/>
            <a:ext cx="3850887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41" name="Google Shape;241;p37"/>
          <p:cNvPicPr preferRelativeResize="0"/>
          <p:nvPr/>
        </p:nvPicPr>
        <p:blipFill rotWithShape="1">
          <a:blip r:embed="rId3">
            <a:alphaModFix/>
          </a:blip>
          <a:srcRect b="0" l="0" r="0" t="0"/>
          <a:stretch/>
        </p:blipFill>
        <p:spPr>
          <a:xfrm>
            <a:off x="1447800" y="3276601"/>
            <a:ext cx="6578600" cy="2834681"/>
          </a:xfrm>
          <a:prstGeom prst="rect">
            <a:avLst/>
          </a:prstGeom>
          <a:noFill/>
          <a:ln>
            <a:noFill/>
          </a:ln>
        </p:spPr>
      </p:pic>
      <p:sp>
        <p:nvSpPr>
          <p:cNvPr id="242" name="Google Shape;242;p37"/>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idx="1" type="body"/>
          </p:nvPr>
        </p:nvSpPr>
        <p:spPr>
          <a:xfrm>
            <a:off x="584200" y="1295401"/>
            <a:ext cx="8026400" cy="11176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En el bloque PL/SQL, la condición retorna NULL no TRUE, por lo tanto la secuencias de sentencias después del THEN no serán ejecutadas, se ejecutarán las sentencias después del ELSE.</a:t>
            </a:r>
            <a:endParaRPr sz="2400">
              <a:solidFill>
                <a:srgbClr val="0F243E"/>
              </a:solidFill>
            </a:endParaRPr>
          </a:p>
        </p:txBody>
      </p:sp>
      <p:sp>
        <p:nvSpPr>
          <p:cNvPr id="248" name="Google Shape;248;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49" name="Google Shape;249;p38"/>
          <p:cNvPicPr preferRelativeResize="0"/>
          <p:nvPr/>
        </p:nvPicPr>
        <p:blipFill rotWithShape="1">
          <a:blip r:embed="rId3">
            <a:alphaModFix/>
          </a:blip>
          <a:srcRect b="0" l="0" r="0" t="0"/>
          <a:stretch/>
        </p:blipFill>
        <p:spPr>
          <a:xfrm>
            <a:off x="568473" y="2666999"/>
            <a:ext cx="8042127" cy="2768601"/>
          </a:xfrm>
          <a:prstGeom prst="rect">
            <a:avLst/>
          </a:prstGeom>
          <a:noFill/>
          <a:ln>
            <a:noFill/>
          </a:ln>
        </p:spPr>
      </p:pic>
      <p:sp>
        <p:nvSpPr>
          <p:cNvPr id="250" name="Google Shape;250;p38"/>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558800" y="1244601"/>
            <a:ext cx="8051800" cy="15493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En la condición del bloque PL/SQL se pregunta si los valores de las variables son Nulos o no. Como ambas variables han sido inicializadas NULAS la sentencia que se ejecutará es la que se especifica a continuación de la instrucción THEN del ELSIF.</a:t>
            </a:r>
            <a:endParaRPr sz="2400">
              <a:solidFill>
                <a:srgbClr val="0F243E"/>
              </a:solidFill>
            </a:endParaRPr>
          </a:p>
        </p:txBody>
      </p:sp>
      <p:sp>
        <p:nvSpPr>
          <p:cNvPr id="256" name="Google Shape;256;p39"/>
          <p:cNvSpPr/>
          <p:nvPr/>
        </p:nvSpPr>
        <p:spPr>
          <a:xfrm>
            <a:off x="4114800" y="2793999"/>
            <a:ext cx="2910839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57" name="Google Shape;257;p39"/>
          <p:cNvPicPr preferRelativeResize="0"/>
          <p:nvPr/>
        </p:nvPicPr>
        <p:blipFill rotWithShape="1">
          <a:blip r:embed="rId3">
            <a:alphaModFix/>
          </a:blip>
          <a:srcRect b="0" l="0" r="0" t="0"/>
          <a:stretch/>
        </p:blipFill>
        <p:spPr>
          <a:xfrm>
            <a:off x="2286000" y="2793998"/>
            <a:ext cx="4851400" cy="3395980"/>
          </a:xfrm>
          <a:prstGeom prst="rect">
            <a:avLst/>
          </a:prstGeom>
          <a:noFill/>
          <a:ln>
            <a:noFill/>
          </a:ln>
        </p:spPr>
      </p:pic>
      <p:sp>
        <p:nvSpPr>
          <p:cNvPr id="258" name="Google Shape;258;p39"/>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idx="1" type="body"/>
          </p:nvPr>
        </p:nvSpPr>
        <p:spPr>
          <a:xfrm>
            <a:off x="609600" y="1244601"/>
            <a:ext cx="7975600" cy="11684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La siguiente tabla de lógica, representa las posibles combinaciones y resultado de valores NULL, dependiendo del operador aplicado (AND, OR, NOT).</a:t>
            </a:r>
            <a:endParaRPr sz="2400">
              <a:solidFill>
                <a:srgbClr val="0F243E"/>
              </a:solidFill>
            </a:endParaRPr>
          </a:p>
        </p:txBody>
      </p:sp>
      <p:sp>
        <p:nvSpPr>
          <p:cNvPr id="264" name="Google Shape;264;p40"/>
          <p:cNvSpPr/>
          <p:nvPr/>
        </p:nvSpPr>
        <p:spPr>
          <a:xfrm>
            <a:off x="1371599" y="2413001"/>
            <a:ext cx="39549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65" name="Google Shape;265;p40"/>
          <p:cNvPicPr preferRelativeResize="0"/>
          <p:nvPr/>
        </p:nvPicPr>
        <p:blipFill rotWithShape="1">
          <a:blip r:embed="rId3">
            <a:alphaModFix/>
          </a:blip>
          <a:srcRect b="0" l="0" r="0" t="0"/>
          <a:stretch/>
        </p:blipFill>
        <p:spPr>
          <a:xfrm>
            <a:off x="1371600" y="2413001"/>
            <a:ext cx="6756400" cy="3460596"/>
          </a:xfrm>
          <a:prstGeom prst="rect">
            <a:avLst/>
          </a:prstGeom>
          <a:noFill/>
          <a:ln>
            <a:noFill/>
          </a:ln>
        </p:spPr>
      </p:pic>
      <p:sp>
        <p:nvSpPr>
          <p:cNvPr id="266" name="Google Shape;266;p40"/>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873904" y="2829580"/>
            <a:ext cx="3207613"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800">
                <a:solidFill>
                  <a:schemeClr val="lt1"/>
                </a:solidFill>
                <a:latin typeface="Galdeano"/>
                <a:ea typeface="Galdeano"/>
                <a:cs typeface="Galdeano"/>
                <a:sym typeface="Galdeano"/>
              </a:rPr>
              <a:t>Expresiones y Sentencias CASE</a:t>
            </a:r>
            <a:endParaRPr b="1" sz="2800">
              <a:solidFill>
                <a:schemeClr val="lt1"/>
              </a:solidFill>
              <a:latin typeface="Galdeano"/>
              <a:ea typeface="Galdeano"/>
              <a:cs typeface="Galdeano"/>
              <a:sym typeface="Galdea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482600" y="1090166"/>
            <a:ext cx="8305800" cy="219547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MX" sz="2400">
                <a:solidFill>
                  <a:srgbClr val="17365D"/>
                </a:solidFill>
                <a:latin typeface="Arial"/>
                <a:ea typeface="Arial"/>
                <a:cs typeface="Arial"/>
                <a:sym typeface="Arial"/>
              </a:rPr>
              <a:t>Expresiones CASE</a:t>
            </a:r>
            <a:endParaRPr b="1" sz="2400">
              <a:solidFill>
                <a:srgbClr val="17365D"/>
              </a:solidFill>
              <a:latin typeface="Arial"/>
              <a:ea typeface="Arial"/>
              <a:cs typeface="Arial"/>
              <a:sym typeface="Arial"/>
            </a:endParaRPr>
          </a:p>
          <a:p>
            <a:pPr indent="-342900" lvl="0" marL="342900" marR="0" rtl="0" algn="just">
              <a:spcBef>
                <a:spcPts val="1000"/>
              </a:spcBef>
              <a:spcAft>
                <a:spcPts val="0"/>
              </a:spcAft>
              <a:buClr>
                <a:srgbClr val="0F243E"/>
              </a:buClr>
              <a:buSzPts val="2400"/>
              <a:buFont typeface="Arial"/>
              <a:buChar char="•"/>
            </a:pPr>
            <a:r>
              <a:rPr lang="es-MX" sz="2400">
                <a:solidFill>
                  <a:srgbClr val="0F243E"/>
                </a:solidFill>
                <a:latin typeface="Arial"/>
                <a:ea typeface="Arial"/>
                <a:cs typeface="Arial"/>
                <a:sym typeface="Arial"/>
              </a:rPr>
              <a:t>La expresión condicional CASE permite evaluar una expresión y retornar un valor.</a:t>
            </a:r>
            <a:endParaRPr sz="2400">
              <a:solidFill>
                <a:srgbClr val="0F243E"/>
              </a:solidFill>
              <a:latin typeface="Arial"/>
              <a:ea typeface="Arial"/>
              <a:cs typeface="Arial"/>
              <a:sym typeface="Arial"/>
            </a:endParaRPr>
          </a:p>
          <a:p>
            <a:pPr indent="-342900" lvl="0" marL="342900" marR="0" rtl="0" algn="just">
              <a:spcBef>
                <a:spcPts val="1000"/>
              </a:spcBef>
              <a:spcAft>
                <a:spcPts val="0"/>
              </a:spcAft>
              <a:buClr>
                <a:srgbClr val="0F243E"/>
              </a:buClr>
              <a:buSzPts val="2400"/>
              <a:buFont typeface="Arial"/>
              <a:buChar char="•"/>
            </a:pPr>
            <a:r>
              <a:rPr lang="es-MX" sz="2400">
                <a:solidFill>
                  <a:srgbClr val="0F243E"/>
                </a:solidFill>
                <a:latin typeface="Arial"/>
                <a:ea typeface="Arial"/>
                <a:cs typeface="Arial"/>
                <a:sym typeface="Arial"/>
              </a:rPr>
              <a:t>Para retornar el resultado, la expresión CASE utiliza un selector cuyo valor se utiliza para devolver una de varias alternativas. </a:t>
            </a:r>
            <a:endParaRPr sz="2400">
              <a:solidFill>
                <a:srgbClr val="0F243E"/>
              </a:solidFill>
              <a:latin typeface="Arial"/>
              <a:ea typeface="Arial"/>
              <a:cs typeface="Arial"/>
              <a:sym typeface="Arial"/>
            </a:endParaRPr>
          </a:p>
        </p:txBody>
      </p:sp>
      <p:sp>
        <p:nvSpPr>
          <p:cNvPr id="165" name="Google Shape;165;p27"/>
          <p:cNvSpPr/>
          <p:nvPr/>
        </p:nvSpPr>
        <p:spPr>
          <a:xfrm>
            <a:off x="3073399" y="3512204"/>
            <a:ext cx="2066692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66" name="Google Shape;166;p27"/>
          <p:cNvPicPr preferRelativeResize="0"/>
          <p:nvPr/>
        </p:nvPicPr>
        <p:blipFill rotWithShape="1">
          <a:blip r:embed="rId3">
            <a:alphaModFix/>
          </a:blip>
          <a:srcRect b="0" l="0" r="0" t="0"/>
          <a:stretch/>
        </p:blipFill>
        <p:spPr>
          <a:xfrm>
            <a:off x="2806700" y="3285639"/>
            <a:ext cx="2882900" cy="3559754"/>
          </a:xfrm>
          <a:prstGeom prst="rect">
            <a:avLst/>
          </a:prstGeom>
          <a:noFill/>
          <a:ln>
            <a:noFill/>
          </a:ln>
        </p:spPr>
      </p:pic>
      <p:sp>
        <p:nvSpPr>
          <p:cNvPr id="167" name="Google Shape;167;p27"/>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533400" y="1295400"/>
            <a:ext cx="8077200" cy="4525963"/>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rgbClr val="0F243E"/>
              </a:buClr>
              <a:buSzPts val="2400"/>
              <a:buNone/>
            </a:pPr>
            <a:r>
              <a:rPr lang="es-MX" sz="2400">
                <a:solidFill>
                  <a:srgbClr val="0F243E"/>
                </a:solidFill>
                <a:latin typeface="Arial"/>
                <a:ea typeface="Arial"/>
                <a:cs typeface="Arial"/>
                <a:sym typeface="Arial"/>
              </a:rPr>
              <a:t>Una expresión CASE retorna un resultado basado en una o más alternativas. Para devolver el resultado, la expresión CASE utiliza un selector, que es una expresión cuyo valor se utiliza para devolver una de varias alternativas. </a:t>
            </a:r>
            <a:endParaRPr sz="2400">
              <a:solidFill>
                <a:srgbClr val="0F243E"/>
              </a:solidFill>
              <a:latin typeface="Arial"/>
              <a:ea typeface="Arial"/>
              <a:cs typeface="Arial"/>
              <a:sym typeface="Arial"/>
            </a:endParaRPr>
          </a:p>
          <a:p>
            <a:pPr indent="0" lvl="0" marL="0" rtl="0" algn="just">
              <a:lnSpc>
                <a:spcPct val="115000"/>
              </a:lnSpc>
              <a:spcBef>
                <a:spcPts val="1480"/>
              </a:spcBef>
              <a:spcAft>
                <a:spcPts val="0"/>
              </a:spcAft>
              <a:buClr>
                <a:srgbClr val="0F243E"/>
              </a:buClr>
              <a:buSzPts val="2400"/>
              <a:buNone/>
            </a:pPr>
            <a:r>
              <a:rPr lang="es-MX" sz="2400">
                <a:solidFill>
                  <a:srgbClr val="0F243E"/>
                </a:solidFill>
                <a:latin typeface="Arial"/>
                <a:ea typeface="Arial"/>
                <a:cs typeface="Arial"/>
                <a:sym typeface="Arial"/>
              </a:rPr>
              <a:t>El selector es seguido por una o más cláusulas WHEN que se comprueban secuencialmente. El valor del selector determina qué resultado se devuelve. Si el valor del selector es igual al valor de una expresión de la cláusula WHEN, la cláusula WHEN se ejecuta y que se retorna el resultado.</a:t>
            </a:r>
            <a:r>
              <a:rPr lang="es-MX" sz="2400">
                <a:solidFill>
                  <a:srgbClr val="0F243E"/>
                </a:solidFill>
              </a:rPr>
              <a:t> </a:t>
            </a:r>
            <a:endParaRPr sz="2400">
              <a:solidFill>
                <a:srgbClr val="0F243E"/>
              </a:solidFill>
            </a:endParaRPr>
          </a:p>
        </p:txBody>
      </p:sp>
      <p:sp>
        <p:nvSpPr>
          <p:cNvPr id="173" name="Google Shape;173;p28"/>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idx="1" type="body"/>
          </p:nvPr>
        </p:nvSpPr>
        <p:spPr>
          <a:xfrm>
            <a:off x="482600" y="1219200"/>
            <a:ext cx="8229600" cy="46227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MX" sz="2400">
                <a:solidFill>
                  <a:srgbClr val="17365D"/>
                </a:solidFill>
              </a:rPr>
              <a:t>Expresiones CASE</a:t>
            </a:r>
            <a:endParaRPr b="1" sz="2400">
              <a:solidFill>
                <a:srgbClr val="17365D"/>
              </a:solidFill>
            </a:endParaRPr>
          </a:p>
          <a:p>
            <a:pPr indent="0" lvl="0" marL="0" rtl="0" algn="just">
              <a:spcBef>
                <a:spcPts val="480"/>
              </a:spcBef>
              <a:spcAft>
                <a:spcPts val="0"/>
              </a:spcAft>
              <a:buClr>
                <a:srgbClr val="0F243E"/>
              </a:buClr>
              <a:buSzPts val="2400"/>
              <a:buNone/>
            </a:pPr>
            <a:r>
              <a:rPr b="1" lang="es-MX" sz="2400">
                <a:solidFill>
                  <a:srgbClr val="0F243E"/>
                </a:solidFill>
              </a:rPr>
              <a:t>En la sintaxis:</a:t>
            </a:r>
            <a:endParaRPr sz="2400">
              <a:solidFill>
                <a:srgbClr val="0F243E"/>
              </a:solidFill>
            </a:endParaRPr>
          </a:p>
          <a:p>
            <a:pPr indent="-342900" lvl="0" marL="342900" rtl="0" algn="just">
              <a:spcBef>
                <a:spcPts val="480"/>
              </a:spcBef>
              <a:spcAft>
                <a:spcPts val="0"/>
              </a:spcAft>
              <a:buClr>
                <a:srgbClr val="0F243E"/>
              </a:buClr>
              <a:buSzPts val="2400"/>
              <a:buChar char="•"/>
            </a:pPr>
            <a:r>
              <a:rPr b="1" lang="es-MX" sz="2400">
                <a:solidFill>
                  <a:srgbClr val="0F243E"/>
                </a:solidFill>
              </a:rPr>
              <a:t>  </a:t>
            </a:r>
            <a:r>
              <a:rPr lang="es-MX" sz="2400">
                <a:solidFill>
                  <a:srgbClr val="0F243E"/>
                </a:solidFill>
              </a:rPr>
              <a:t>Para retornar el </a:t>
            </a:r>
            <a:r>
              <a:rPr b="1" i="1" lang="es-MX" sz="2400">
                <a:solidFill>
                  <a:srgbClr val="0F243E"/>
                </a:solidFill>
              </a:rPr>
              <a:t>resultado</a:t>
            </a:r>
            <a:r>
              <a:rPr lang="es-MX" sz="2400">
                <a:solidFill>
                  <a:srgbClr val="0F243E"/>
                </a:solidFill>
              </a:rPr>
              <a:t>, la expresión CASE usa un </a:t>
            </a:r>
            <a:r>
              <a:rPr b="1" i="1" lang="es-MX" sz="2400">
                <a:solidFill>
                  <a:srgbClr val="0F243E"/>
                </a:solidFill>
              </a:rPr>
              <a:t>selector</a:t>
            </a:r>
            <a:r>
              <a:rPr lang="es-MX" sz="2400">
                <a:solidFill>
                  <a:srgbClr val="0F243E"/>
                </a:solidFill>
              </a:rPr>
              <a:t> y una </a:t>
            </a:r>
            <a:r>
              <a:rPr b="1" i="1" lang="es-MX" sz="2400">
                <a:solidFill>
                  <a:srgbClr val="0F243E"/>
                </a:solidFill>
              </a:rPr>
              <a:t>expresión</a:t>
            </a:r>
            <a:r>
              <a:rPr lang="es-MX" sz="2400">
                <a:solidFill>
                  <a:srgbClr val="0F243E"/>
                </a:solidFill>
              </a:rPr>
              <a:t> cuyo valor es usado para retornar uno de las diferentes alternativas.</a:t>
            </a:r>
            <a:endParaRPr sz="2400">
              <a:solidFill>
                <a:srgbClr val="0F243E"/>
              </a:solidFill>
            </a:endParaRPr>
          </a:p>
          <a:p>
            <a:pPr indent="-342900" lvl="0" marL="342900" rtl="0" algn="just">
              <a:spcBef>
                <a:spcPts val="480"/>
              </a:spcBef>
              <a:spcAft>
                <a:spcPts val="0"/>
              </a:spcAft>
              <a:buClr>
                <a:srgbClr val="0F243E"/>
              </a:buClr>
              <a:buSzPts val="2400"/>
              <a:buChar char="•"/>
            </a:pPr>
            <a:r>
              <a:rPr lang="es-MX" sz="2400">
                <a:solidFill>
                  <a:srgbClr val="0F243E"/>
                </a:solidFill>
              </a:rPr>
              <a:t>  El </a:t>
            </a:r>
            <a:r>
              <a:rPr b="1" i="1" lang="es-MX" sz="2400">
                <a:solidFill>
                  <a:srgbClr val="0F243E"/>
                </a:solidFill>
              </a:rPr>
              <a:t>selector</a:t>
            </a:r>
            <a:r>
              <a:rPr lang="es-MX" sz="2400">
                <a:solidFill>
                  <a:srgbClr val="0F243E"/>
                </a:solidFill>
              </a:rPr>
              <a:t> es seguido de una o más cláusulas WHEN que son chequeadas secuencialmente.</a:t>
            </a:r>
            <a:endParaRPr sz="2400">
              <a:solidFill>
                <a:srgbClr val="0F243E"/>
              </a:solidFill>
            </a:endParaRPr>
          </a:p>
          <a:p>
            <a:pPr indent="-342900" lvl="0" marL="342900" rtl="0" algn="just">
              <a:spcBef>
                <a:spcPts val="480"/>
              </a:spcBef>
              <a:spcAft>
                <a:spcPts val="0"/>
              </a:spcAft>
              <a:buClr>
                <a:srgbClr val="0F243E"/>
              </a:buClr>
              <a:buSzPts val="2400"/>
              <a:buChar char="•"/>
            </a:pPr>
            <a:r>
              <a:rPr lang="es-MX" sz="2400">
                <a:solidFill>
                  <a:srgbClr val="0F243E"/>
                </a:solidFill>
              </a:rPr>
              <a:t>  El valor del </a:t>
            </a:r>
            <a:r>
              <a:rPr b="1" i="1" lang="es-MX" sz="2400">
                <a:solidFill>
                  <a:srgbClr val="0F243E"/>
                </a:solidFill>
              </a:rPr>
              <a:t>selector</a:t>
            </a:r>
            <a:r>
              <a:rPr lang="es-MX" sz="2400">
                <a:solidFill>
                  <a:srgbClr val="0F243E"/>
                </a:solidFill>
              </a:rPr>
              <a:t> determina que </a:t>
            </a:r>
            <a:r>
              <a:rPr b="1" i="1" lang="es-MX" sz="2400">
                <a:solidFill>
                  <a:srgbClr val="0F243E"/>
                </a:solidFill>
              </a:rPr>
              <a:t>resultado</a:t>
            </a:r>
            <a:r>
              <a:rPr lang="es-MX" sz="2400">
                <a:solidFill>
                  <a:srgbClr val="0F243E"/>
                </a:solidFill>
              </a:rPr>
              <a:t> se retorna.</a:t>
            </a:r>
            <a:endParaRPr/>
          </a:p>
          <a:p>
            <a:pPr indent="-342900" lvl="0" marL="342900" rtl="0" algn="just">
              <a:spcBef>
                <a:spcPts val="480"/>
              </a:spcBef>
              <a:spcAft>
                <a:spcPts val="0"/>
              </a:spcAft>
              <a:buClr>
                <a:srgbClr val="0F243E"/>
              </a:buClr>
              <a:buSzPts val="2400"/>
              <a:buChar char="•"/>
            </a:pPr>
            <a:r>
              <a:rPr lang="es-MX" sz="2400">
                <a:solidFill>
                  <a:srgbClr val="0F243E"/>
                </a:solidFill>
              </a:rPr>
              <a:t> Si el valor del </a:t>
            </a:r>
            <a:r>
              <a:rPr b="1" i="1" lang="es-MX" sz="2400">
                <a:solidFill>
                  <a:srgbClr val="0F243E"/>
                </a:solidFill>
              </a:rPr>
              <a:t>selector</a:t>
            </a:r>
            <a:r>
              <a:rPr lang="es-MX" sz="2400">
                <a:solidFill>
                  <a:srgbClr val="0F243E"/>
                </a:solidFill>
              </a:rPr>
              <a:t> es igual al valor de la </a:t>
            </a:r>
            <a:r>
              <a:rPr b="1" i="1" lang="es-MX" sz="2400">
                <a:solidFill>
                  <a:srgbClr val="0F243E"/>
                </a:solidFill>
              </a:rPr>
              <a:t>expresión</a:t>
            </a:r>
            <a:r>
              <a:rPr lang="es-MX" sz="2400">
                <a:solidFill>
                  <a:srgbClr val="0F243E"/>
                </a:solidFill>
              </a:rPr>
              <a:t>  de la cláusula WHEN ésta es ejecutada y el </a:t>
            </a:r>
            <a:r>
              <a:rPr b="1" i="1" lang="es-MX" sz="2400">
                <a:solidFill>
                  <a:srgbClr val="0F243E"/>
                </a:solidFill>
              </a:rPr>
              <a:t>resultado</a:t>
            </a:r>
            <a:r>
              <a:rPr lang="es-MX" sz="2400">
                <a:solidFill>
                  <a:srgbClr val="0F243E"/>
                </a:solidFill>
              </a:rPr>
              <a:t>  correspondiente es retornado.</a:t>
            </a:r>
            <a:endParaRPr sz="2400">
              <a:solidFill>
                <a:srgbClr val="0F243E"/>
              </a:solidFill>
            </a:endParaRPr>
          </a:p>
          <a:p>
            <a:pPr indent="-190500" lvl="0" marL="342900" rtl="0" algn="just">
              <a:spcBef>
                <a:spcPts val="480"/>
              </a:spcBef>
              <a:spcAft>
                <a:spcPts val="0"/>
              </a:spcAft>
              <a:buClr>
                <a:schemeClr val="dk1"/>
              </a:buClr>
              <a:buSzPts val="2400"/>
              <a:buNone/>
            </a:pPr>
            <a:r>
              <a:t/>
            </a:r>
            <a:endParaRPr sz="2400">
              <a:solidFill>
                <a:srgbClr val="0F243E"/>
              </a:solidFill>
            </a:endParaRPr>
          </a:p>
        </p:txBody>
      </p:sp>
      <p:sp>
        <p:nvSpPr>
          <p:cNvPr id="179" name="Google Shape;179;p29"/>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457200" y="1600201"/>
            <a:ext cx="8229600" cy="86360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F243E"/>
              </a:buClr>
              <a:buSzPts val="2400"/>
              <a:buChar char="•"/>
            </a:pPr>
            <a:r>
              <a:rPr lang="es-MX" sz="2400">
                <a:solidFill>
                  <a:srgbClr val="0F243E"/>
                </a:solidFill>
              </a:rPr>
              <a:t>Las cláusulas WHEN contiene condiciones de búsqueda que devuelven un valor Booelano. </a:t>
            </a:r>
            <a:endParaRPr sz="2400"/>
          </a:p>
        </p:txBody>
      </p:sp>
      <p:sp>
        <p:nvSpPr>
          <p:cNvPr id="185" name="Google Shape;185;p30"/>
          <p:cNvSpPr/>
          <p:nvPr/>
        </p:nvSpPr>
        <p:spPr>
          <a:xfrm>
            <a:off x="1955800" y="2463801"/>
            <a:ext cx="29863509" cy="5486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86" name="Google Shape;186;p30"/>
          <p:cNvPicPr preferRelativeResize="0"/>
          <p:nvPr/>
        </p:nvPicPr>
        <p:blipFill rotWithShape="1">
          <a:blip r:embed="rId3">
            <a:alphaModFix/>
          </a:blip>
          <a:srcRect b="0" l="0" r="0" t="0"/>
          <a:stretch/>
        </p:blipFill>
        <p:spPr>
          <a:xfrm>
            <a:off x="1955799" y="2463802"/>
            <a:ext cx="5998461" cy="3657598"/>
          </a:xfrm>
          <a:prstGeom prst="rect">
            <a:avLst/>
          </a:prstGeom>
          <a:noFill/>
          <a:ln>
            <a:noFill/>
          </a:ln>
        </p:spPr>
      </p:pic>
      <p:sp>
        <p:nvSpPr>
          <p:cNvPr id="187" name="Google Shape;187;p30"/>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609600" y="1193801"/>
            <a:ext cx="8026400" cy="2108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MX" sz="2400">
                <a:solidFill>
                  <a:srgbClr val="17365D"/>
                </a:solidFill>
              </a:rPr>
              <a:t>Expresiones CASE</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En el bloque del ejemplo, el selector </a:t>
            </a:r>
            <a:r>
              <a:rPr b="1" lang="es-MX" sz="2400">
                <a:solidFill>
                  <a:srgbClr val="17365D"/>
                </a:solidFill>
              </a:rPr>
              <a:t>v_calidad</a:t>
            </a:r>
            <a:r>
              <a:rPr lang="es-MX" sz="2400">
                <a:solidFill>
                  <a:srgbClr val="17365D"/>
                </a:solidFill>
              </a:rPr>
              <a:t> </a:t>
            </a:r>
            <a:r>
              <a:rPr lang="es-MX" sz="2400">
                <a:solidFill>
                  <a:srgbClr val="0F243E"/>
                </a:solidFill>
              </a:rPr>
              <a:t>determina el valor que la variable</a:t>
            </a:r>
            <a:r>
              <a:rPr lang="es-MX" sz="2400">
                <a:solidFill>
                  <a:srgbClr val="17365D"/>
                </a:solidFill>
              </a:rPr>
              <a:t> </a:t>
            </a:r>
            <a:r>
              <a:rPr b="1" lang="es-MX" sz="2400">
                <a:solidFill>
                  <a:srgbClr val="17365D"/>
                </a:solidFill>
              </a:rPr>
              <a:t>v_valoracion</a:t>
            </a:r>
            <a:r>
              <a:rPr lang="es-MX" sz="2400">
                <a:solidFill>
                  <a:srgbClr val="17365D"/>
                </a:solidFill>
              </a:rPr>
              <a:t> </a:t>
            </a:r>
            <a:r>
              <a:rPr lang="es-MX" sz="2400">
                <a:solidFill>
                  <a:srgbClr val="0F243E"/>
                </a:solidFill>
              </a:rPr>
              <a:t>tendrá. En este caso, será el valor ‘Excelente’, ya que la variable calidad se ha inicializa en ‘A’. </a:t>
            </a:r>
            <a:endParaRPr sz="2400">
              <a:solidFill>
                <a:srgbClr val="0F243E"/>
              </a:solidFill>
            </a:endParaRPr>
          </a:p>
        </p:txBody>
      </p:sp>
      <p:sp>
        <p:nvSpPr>
          <p:cNvPr id="193" name="Google Shape;193;p31"/>
          <p:cNvSpPr/>
          <p:nvPr/>
        </p:nvSpPr>
        <p:spPr>
          <a:xfrm>
            <a:off x="1777999" y="3302000"/>
            <a:ext cx="3432747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94" name="Google Shape;194;p31"/>
          <p:cNvPicPr preferRelativeResize="0"/>
          <p:nvPr/>
        </p:nvPicPr>
        <p:blipFill rotWithShape="1">
          <a:blip r:embed="rId3">
            <a:alphaModFix/>
          </a:blip>
          <a:srcRect b="0" l="0" r="0" t="0"/>
          <a:stretch/>
        </p:blipFill>
        <p:spPr>
          <a:xfrm>
            <a:off x="1447800" y="3017604"/>
            <a:ext cx="6121400" cy="3161051"/>
          </a:xfrm>
          <a:prstGeom prst="rect">
            <a:avLst/>
          </a:prstGeom>
          <a:noFill/>
          <a:ln>
            <a:noFill/>
          </a:ln>
        </p:spPr>
      </p:pic>
      <p:sp>
        <p:nvSpPr>
          <p:cNvPr id="195" name="Google Shape;195;p31"/>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533400" y="1219201"/>
            <a:ext cx="8102600" cy="1905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MX" sz="2400">
                <a:solidFill>
                  <a:srgbClr val="0F243E"/>
                </a:solidFill>
              </a:rPr>
              <a:t>En el ejemplo, no existe un selector ya que en este caso las cláusulas WHEN contienen una </a:t>
            </a:r>
            <a:r>
              <a:rPr b="1" lang="es-MX" sz="2400">
                <a:solidFill>
                  <a:srgbClr val="17365D"/>
                </a:solidFill>
              </a:rPr>
              <a:t>expresión</a:t>
            </a:r>
            <a:r>
              <a:rPr lang="es-MX" sz="2400">
                <a:solidFill>
                  <a:srgbClr val="17365D"/>
                </a:solidFill>
              </a:rPr>
              <a:t> </a:t>
            </a:r>
            <a:r>
              <a:rPr lang="es-MX" sz="2400">
                <a:solidFill>
                  <a:srgbClr val="0F243E"/>
                </a:solidFill>
              </a:rPr>
              <a:t>de testeo que retornará un valor  booleano. Cuando la expresión de testeo o búsqueda retorne TRUE </a:t>
            </a:r>
            <a:r>
              <a:rPr b="1" lang="es-MX" sz="2400">
                <a:solidFill>
                  <a:srgbClr val="17365D"/>
                </a:solidFill>
              </a:rPr>
              <a:t>su resultado será asignado a la variable v_valoracion según el salario promedio. </a:t>
            </a:r>
            <a:endParaRPr sz="2400">
              <a:solidFill>
                <a:srgbClr val="17365D"/>
              </a:solidFill>
            </a:endParaRPr>
          </a:p>
        </p:txBody>
      </p:sp>
      <p:sp>
        <p:nvSpPr>
          <p:cNvPr id="201" name="Google Shape;201;p32"/>
          <p:cNvSpPr/>
          <p:nvPr/>
        </p:nvSpPr>
        <p:spPr>
          <a:xfrm>
            <a:off x="2108199" y="3124200"/>
            <a:ext cx="3282845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02" name="Google Shape;202;p32"/>
          <p:cNvPicPr preferRelativeResize="0"/>
          <p:nvPr/>
        </p:nvPicPr>
        <p:blipFill rotWithShape="1">
          <a:blip r:embed="rId3">
            <a:alphaModFix/>
          </a:blip>
          <a:srcRect b="0" l="0" r="0" t="0"/>
          <a:stretch/>
        </p:blipFill>
        <p:spPr>
          <a:xfrm>
            <a:off x="2108200" y="3124201"/>
            <a:ext cx="5562600" cy="3054870"/>
          </a:xfrm>
          <a:prstGeom prst="rect">
            <a:avLst/>
          </a:prstGeom>
          <a:noFill/>
          <a:ln>
            <a:noFill/>
          </a:ln>
        </p:spPr>
      </p:pic>
      <p:sp>
        <p:nvSpPr>
          <p:cNvPr id="203" name="Google Shape;203;p32"/>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444500" y="1244601"/>
            <a:ext cx="8102600" cy="2032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400"/>
              <a:buNone/>
            </a:pPr>
            <a:r>
              <a:rPr b="1" lang="es-MX" sz="2400">
                <a:solidFill>
                  <a:srgbClr val="17365D"/>
                </a:solidFill>
              </a:rPr>
              <a:t>Sentencias CASE</a:t>
            </a:r>
            <a:endParaRPr sz="2400">
              <a:solidFill>
                <a:srgbClr val="17365D"/>
              </a:solidFill>
            </a:endParaRPr>
          </a:p>
          <a:p>
            <a:pPr indent="0" lvl="0" marL="0" rtl="0" algn="just">
              <a:spcBef>
                <a:spcPts val="480"/>
              </a:spcBef>
              <a:spcAft>
                <a:spcPts val="0"/>
              </a:spcAft>
              <a:buClr>
                <a:srgbClr val="0F243E"/>
              </a:buClr>
              <a:buSzPts val="2400"/>
              <a:buNone/>
            </a:pPr>
            <a:r>
              <a:rPr lang="es-MX" sz="2400">
                <a:solidFill>
                  <a:srgbClr val="0F243E"/>
                </a:solidFill>
              </a:rPr>
              <a:t>En el bloque, se valida el valor de la variable </a:t>
            </a:r>
            <a:r>
              <a:rPr b="1" lang="es-MX" sz="2400">
                <a:solidFill>
                  <a:srgbClr val="17365D"/>
                </a:solidFill>
              </a:rPr>
              <a:t>v_deptid</a:t>
            </a:r>
            <a:r>
              <a:rPr lang="es-MX" sz="2400">
                <a:solidFill>
                  <a:srgbClr val="17365D"/>
                </a:solidFill>
              </a:rPr>
              <a:t>. </a:t>
            </a:r>
            <a:r>
              <a:rPr lang="es-MX" sz="2400">
                <a:solidFill>
                  <a:srgbClr val="0F243E"/>
                </a:solidFill>
              </a:rPr>
              <a:t>Si el valor es 30 entonces se obtiene el total de empleados que trabajan en ese departamento y el nombre del departamento para posteriormente visualizar el mensaje de salida. </a:t>
            </a:r>
            <a:endParaRPr sz="2400">
              <a:solidFill>
                <a:srgbClr val="0F243E"/>
              </a:solidFill>
            </a:endParaRPr>
          </a:p>
        </p:txBody>
      </p:sp>
      <p:sp>
        <p:nvSpPr>
          <p:cNvPr id="209" name="Google Shape;209;p33"/>
          <p:cNvSpPr/>
          <p:nvPr/>
        </p:nvSpPr>
        <p:spPr>
          <a:xfrm>
            <a:off x="2412999" y="3276601"/>
            <a:ext cx="2458386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0" name="Google Shape;210;p33"/>
          <p:cNvPicPr preferRelativeResize="0"/>
          <p:nvPr/>
        </p:nvPicPr>
        <p:blipFill rotWithShape="1">
          <a:blip r:embed="rId3">
            <a:alphaModFix/>
          </a:blip>
          <a:srcRect b="0" l="0" r="0" t="0"/>
          <a:stretch/>
        </p:blipFill>
        <p:spPr>
          <a:xfrm>
            <a:off x="2413000" y="3276601"/>
            <a:ext cx="4165600" cy="3277849"/>
          </a:xfrm>
          <a:prstGeom prst="rect">
            <a:avLst/>
          </a:prstGeom>
          <a:noFill/>
          <a:ln>
            <a:noFill/>
          </a:ln>
        </p:spPr>
      </p:pic>
      <p:sp>
        <p:nvSpPr>
          <p:cNvPr id="211" name="Google Shape;211;p33"/>
          <p:cNvSpPr/>
          <p:nvPr/>
        </p:nvSpPr>
        <p:spPr>
          <a:xfrm>
            <a:off x="5435600" y="494269"/>
            <a:ext cx="31750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Galdeano"/>
                <a:ea typeface="Galdeano"/>
                <a:cs typeface="Galdeano"/>
                <a:sym typeface="Galdeano"/>
              </a:rPr>
              <a:t>Expresiones y sentencias CASE</a:t>
            </a:r>
            <a:endParaRPr b="1" sz="1800">
              <a:solidFill>
                <a:schemeClr val="lt1"/>
              </a:solidFill>
              <a:latin typeface="Galdeano"/>
              <a:ea typeface="Galdeano"/>
              <a:cs typeface="Galdeano"/>
              <a:sym typeface="Galdeano"/>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